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Asangha" panose="020B0604020202020204" charset="-34"/>
      <p:regular r:id="rId9"/>
    </p:embeddedFont>
    <p:embeddedFont>
      <p:font typeface="Asangha Bold" panose="020B0604020202020204" charset="-34"/>
      <p:regular r:id="rId10"/>
    </p:embeddedFont>
    <p:embeddedFont>
      <p:font typeface="Garet" panose="020B0604020202020204" charset="0"/>
      <p:regular r:id="rId11"/>
    </p:embeddedFont>
    <p:embeddedFont>
      <p:font typeface="Garet Bold" panose="020B0604020202020204" charset="0"/>
      <p:regular r:id="rId12"/>
    </p:embeddedFont>
    <p:embeddedFont>
      <p:font typeface="League Sparta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87971" y="247118"/>
            <a:ext cx="1542658" cy="1563164"/>
          </a:xfrm>
          <a:custGeom>
            <a:avLst/>
            <a:gdLst/>
            <a:ahLst/>
            <a:cxnLst/>
            <a:rect l="l" t="t" r="r" b="b"/>
            <a:pathLst>
              <a:path w="1542658" h="1563164">
                <a:moveTo>
                  <a:pt x="0" y="0"/>
                </a:moveTo>
                <a:lnTo>
                  <a:pt x="1542658" y="0"/>
                </a:lnTo>
                <a:lnTo>
                  <a:pt x="1542658" y="1563164"/>
                </a:lnTo>
                <a:lnTo>
                  <a:pt x="0" y="156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744342" y="5388623"/>
            <a:ext cx="5177772" cy="1983732"/>
            <a:chOff x="0" y="0"/>
            <a:chExt cx="1363693" cy="5224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693" cy="522464"/>
            </a:xfrm>
            <a:custGeom>
              <a:avLst/>
              <a:gdLst/>
              <a:ahLst/>
              <a:cxnLst/>
              <a:rect l="l" t="t" r="r" b="b"/>
              <a:pathLst>
                <a:path w="1363693" h="522464">
                  <a:moveTo>
                    <a:pt x="0" y="0"/>
                  </a:moveTo>
                  <a:lnTo>
                    <a:pt x="1363693" y="0"/>
                  </a:lnTo>
                  <a:lnTo>
                    <a:pt x="1363693" y="522464"/>
                  </a:lnTo>
                  <a:lnTo>
                    <a:pt x="0" y="522464"/>
                  </a:lnTo>
                  <a:close/>
                </a:path>
              </a:pathLst>
            </a:custGeom>
            <a:solidFill>
              <a:srgbClr val="F1C9C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63693" cy="570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7998142" cy="10287000"/>
          </a:xfrm>
          <a:custGeom>
            <a:avLst/>
            <a:gdLst/>
            <a:ahLst/>
            <a:cxnLst/>
            <a:rect l="l" t="t" r="r" b="b"/>
            <a:pathLst>
              <a:path w="7998142" h="10287000">
                <a:moveTo>
                  <a:pt x="0" y="0"/>
                </a:moveTo>
                <a:lnTo>
                  <a:pt x="7998142" y="0"/>
                </a:lnTo>
                <a:lnTo>
                  <a:pt x="7998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48284" y="4717880"/>
            <a:ext cx="9373830" cy="42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48"/>
              </a:lnSpc>
              <a:spcBef>
                <a:spcPct val="0"/>
              </a:spcBef>
            </a:pPr>
            <a:r>
              <a:rPr lang="en-US" sz="3148" spc="-2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Capstone Project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43755" y="7788915"/>
            <a:ext cx="5235089" cy="170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9"/>
              </a:lnSpc>
            </a:pPr>
            <a:r>
              <a:rPr lang="en-US" sz="2599">
                <a:solidFill>
                  <a:srgbClr val="2B2B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Name: Yashika</a:t>
            </a:r>
          </a:p>
          <a:p>
            <a:pPr algn="r">
              <a:lnSpc>
                <a:spcPts val="3379"/>
              </a:lnSpc>
            </a:pPr>
            <a:r>
              <a:rPr lang="en-US" sz="2599">
                <a:solidFill>
                  <a:srgbClr val="2B2B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Roll Number:24MBMB23</a:t>
            </a:r>
          </a:p>
          <a:p>
            <a:pPr algn="r">
              <a:lnSpc>
                <a:spcPts val="3379"/>
              </a:lnSpc>
            </a:pPr>
            <a:r>
              <a:rPr lang="en-US" sz="2599">
                <a:solidFill>
                  <a:srgbClr val="2B2B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MBA Business Analytics</a:t>
            </a:r>
          </a:p>
          <a:p>
            <a:pPr marL="0" lvl="0" indent="0" algn="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2B2B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sem 3rd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9912" y="781685"/>
            <a:ext cx="4638059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79"/>
              </a:lnSpc>
            </a:pPr>
            <a:r>
              <a:rPr lang="en-US" sz="15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UNIVERSITY OF HYDERABAD</a:t>
            </a:r>
          </a:p>
          <a:p>
            <a:pPr marL="0" lvl="0" indent="0" algn="r">
              <a:lnSpc>
                <a:spcPts val="2079"/>
              </a:lnSpc>
              <a:spcBef>
                <a:spcPct val="0"/>
              </a:spcBef>
            </a:pPr>
            <a:r>
              <a:rPr lang="en-US" sz="15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SCHOOL OF MANAGEMENT STUDIES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7612" y="5562350"/>
            <a:ext cx="4691232" cy="199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42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Predicting the Next Blockbuster</a:t>
            </a:r>
          </a:p>
          <a:p>
            <a:pPr algn="l">
              <a:lnSpc>
                <a:spcPts val="3158"/>
              </a:lnSpc>
            </a:pPr>
            <a:r>
              <a:rPr lang="en-US" sz="242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Data-Driven Forecasting and Audience Analytics</a:t>
            </a:r>
          </a:p>
          <a:p>
            <a:pPr marL="0" lvl="0" indent="0" algn="l">
              <a:lnSpc>
                <a:spcPts val="3158"/>
              </a:lnSpc>
              <a:spcBef>
                <a:spcPct val="0"/>
              </a:spcBef>
            </a:pPr>
            <a:endParaRPr lang="en-US" sz="2429" b="1">
              <a:solidFill>
                <a:srgbClr val="2B2B2B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66062" y="2543623"/>
            <a:ext cx="8564567" cy="221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78"/>
              </a:lnSpc>
              <a:spcBef>
                <a:spcPct val="0"/>
              </a:spcBef>
            </a:pPr>
            <a:r>
              <a:rPr lang="en-US" sz="10485" spc="-82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BIG DATA ANALYTICS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412" y="1326797"/>
            <a:ext cx="5234304" cy="4923380"/>
            <a:chOff x="0" y="0"/>
            <a:chExt cx="1378582" cy="1296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8582" cy="1296693"/>
            </a:xfrm>
            <a:custGeom>
              <a:avLst/>
              <a:gdLst/>
              <a:ahLst/>
              <a:cxnLst/>
              <a:rect l="l" t="t" r="r" b="b"/>
              <a:pathLst>
                <a:path w="1378582" h="1296693">
                  <a:moveTo>
                    <a:pt x="0" y="0"/>
                  </a:moveTo>
                  <a:lnTo>
                    <a:pt x="1378582" y="0"/>
                  </a:lnTo>
                  <a:lnTo>
                    <a:pt x="1378582" y="1296693"/>
                  </a:lnTo>
                  <a:lnTo>
                    <a:pt x="0" y="12966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8582" cy="13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81715" y="1326797"/>
            <a:ext cx="5234304" cy="4923380"/>
            <a:chOff x="0" y="0"/>
            <a:chExt cx="1378582" cy="1296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8582" cy="1296693"/>
            </a:xfrm>
            <a:custGeom>
              <a:avLst/>
              <a:gdLst/>
              <a:ahLst/>
              <a:cxnLst/>
              <a:rect l="l" t="t" r="r" b="b"/>
              <a:pathLst>
                <a:path w="1378582" h="1296693">
                  <a:moveTo>
                    <a:pt x="0" y="0"/>
                  </a:moveTo>
                  <a:lnTo>
                    <a:pt x="1378582" y="0"/>
                  </a:lnTo>
                  <a:lnTo>
                    <a:pt x="1378582" y="1296693"/>
                  </a:lnTo>
                  <a:lnTo>
                    <a:pt x="0" y="12966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78582" cy="13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4412" y="6516876"/>
            <a:ext cx="11011607" cy="3114366"/>
            <a:chOff x="0" y="0"/>
            <a:chExt cx="2900176" cy="8202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0176" cy="820245"/>
            </a:xfrm>
            <a:custGeom>
              <a:avLst/>
              <a:gdLst/>
              <a:ahLst/>
              <a:cxnLst/>
              <a:rect l="l" t="t" r="r" b="b"/>
              <a:pathLst>
                <a:path w="2900176" h="820245">
                  <a:moveTo>
                    <a:pt x="0" y="0"/>
                  </a:moveTo>
                  <a:lnTo>
                    <a:pt x="2900176" y="0"/>
                  </a:lnTo>
                  <a:lnTo>
                    <a:pt x="2900176" y="820245"/>
                  </a:lnTo>
                  <a:lnTo>
                    <a:pt x="0" y="8202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900176" cy="867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54294" y="147746"/>
            <a:ext cx="6151903" cy="10139254"/>
          </a:xfrm>
          <a:custGeom>
            <a:avLst/>
            <a:gdLst/>
            <a:ahLst/>
            <a:cxnLst/>
            <a:rect l="l" t="t" r="r" b="b"/>
            <a:pathLst>
              <a:path w="6151903" h="10139254">
                <a:moveTo>
                  <a:pt x="0" y="0"/>
                </a:moveTo>
                <a:lnTo>
                  <a:pt x="6151904" y="0"/>
                </a:lnTo>
                <a:lnTo>
                  <a:pt x="6151904" y="10139254"/>
                </a:lnTo>
                <a:lnTo>
                  <a:pt x="0" y="1013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97" t="-10285" r="-22047" b="-1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4412" y="242996"/>
            <a:ext cx="6531462" cy="81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008"/>
              </a:lnSpc>
              <a:spcBef>
                <a:spcPct val="0"/>
              </a:spcBef>
            </a:pPr>
            <a:r>
              <a:rPr lang="en-US" sz="6008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649" y="1639964"/>
            <a:ext cx="4510016" cy="423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 u="sng">
                <a:solidFill>
                  <a:srgbClr val="F2E9DD"/>
                </a:solidFill>
                <a:latin typeface="Garet Bold"/>
                <a:ea typeface="Garet Bold"/>
                <a:cs typeface="Garet Bold"/>
                <a:sym typeface="Garet Bold"/>
              </a:rPr>
              <a:t>Project Objective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Apply Big Data Analytics and Machine Learning to predict movie success, analyze audience sentiment, forecast trends, and recommend content for smarter decision-making.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3859" y="1639964"/>
            <a:ext cx="4510016" cy="423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 u="sng">
                <a:solidFill>
                  <a:srgbClr val="F2E9DD"/>
                </a:solidFill>
                <a:latin typeface="Garet Bold"/>
                <a:ea typeface="Garet Bold"/>
                <a:cs typeface="Garet Bold"/>
                <a:sym typeface="Garet Bold"/>
              </a:rPr>
              <a:t>Industry Context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The M&amp;E industry generates massive data from streaming, reviews, and box office. Netflix, Amazon Prime, and Disney+ rely on analytics for content strategy.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F2E9DD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1649" y="6831201"/>
            <a:ext cx="8896501" cy="240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 u="sng">
                <a:solidFill>
                  <a:srgbClr val="F2E9DD"/>
                </a:solidFill>
                <a:latin typeface="Garet Bold"/>
                <a:ea typeface="Garet Bold"/>
                <a:cs typeface="Garet Bold"/>
                <a:sym typeface="Garet Bold"/>
              </a:rPr>
              <a:t>Tools &amp; Frameworks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Platform: Databricks, Apache Spark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ML: Spark MLlib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Languages: PySpark, SQL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2E9DD"/>
                </a:solidFill>
                <a:latin typeface="Garet"/>
                <a:ea typeface="Garet"/>
                <a:cs typeface="Garet"/>
                <a:sym typeface="Garet"/>
              </a:rPr>
              <a:t>Visualization: Matplotlib, Dashboards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7861" y="2688319"/>
            <a:ext cx="8541408" cy="3086100"/>
            <a:chOff x="0" y="0"/>
            <a:chExt cx="224958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9589" cy="812800"/>
            </a:xfrm>
            <a:custGeom>
              <a:avLst/>
              <a:gdLst/>
              <a:ahLst/>
              <a:cxnLst/>
              <a:rect l="l" t="t" r="r" b="b"/>
              <a:pathLst>
                <a:path w="2249589" h="812800">
                  <a:moveTo>
                    <a:pt x="0" y="0"/>
                  </a:moveTo>
                  <a:lnTo>
                    <a:pt x="2249589" y="0"/>
                  </a:lnTo>
                  <a:lnTo>
                    <a:pt x="224958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49589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7920" y="3413431"/>
            <a:ext cx="6413116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TMDB 5000 Movies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Budget, Revenue, Popularity, Vote Average, Vote Count. Used for Use Cases 1, 3, 4, and 5.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977256" y="3056851"/>
            <a:ext cx="5994680" cy="793519"/>
            <a:chOff x="0" y="0"/>
            <a:chExt cx="7992907" cy="105802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09171" cy="1058025"/>
              <a:chOff x="0" y="0"/>
              <a:chExt cx="812800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0" y="50800"/>
                    </a:moveTo>
                    <a:lnTo>
                      <a:pt x="406400" y="0"/>
                    </a:lnTo>
                    <a:lnTo>
                      <a:pt x="812800" y="50800"/>
                    </a:lnTo>
                    <a:lnTo>
                      <a:pt x="812800" y="660400"/>
                    </a:lnTo>
                    <a:lnTo>
                      <a:pt x="406400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1C9C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2225"/>
                <a:ext cx="8128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01</a:t>
                </a: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457373" y="187594"/>
              <a:ext cx="653553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Data Ingestion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81699" y="402063"/>
            <a:ext cx="10425699" cy="81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08"/>
              </a:lnSpc>
              <a:spcBef>
                <a:spcPct val="0"/>
              </a:spcBef>
            </a:pPr>
            <a:r>
              <a:rPr lang="en-US" sz="6008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&amp; Methodology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7861" y="6013132"/>
            <a:ext cx="8541408" cy="3086100"/>
            <a:chOff x="0" y="0"/>
            <a:chExt cx="2249589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49589" cy="812800"/>
            </a:xfrm>
            <a:custGeom>
              <a:avLst/>
              <a:gdLst/>
              <a:ahLst/>
              <a:cxnLst/>
              <a:rect l="l" t="t" r="r" b="b"/>
              <a:pathLst>
                <a:path w="2249589" h="812800">
                  <a:moveTo>
                    <a:pt x="0" y="0"/>
                  </a:moveTo>
                  <a:lnTo>
                    <a:pt x="2249589" y="0"/>
                  </a:lnTo>
                  <a:lnTo>
                    <a:pt x="224958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49589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7920" y="6662420"/>
            <a:ext cx="700253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IMDB Reviews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Review Text, Sentiment (Positive/Negative). Used for Use Case 2.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77256" y="2090679"/>
            <a:ext cx="6270620" cy="64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8"/>
              </a:lnSpc>
              <a:spcBef>
                <a:spcPct val="0"/>
              </a:spcBef>
            </a:pPr>
            <a:r>
              <a:rPr lang="en-US" sz="4808" spc="-37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Big Data Workflow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8869" y="2090679"/>
            <a:ext cx="6270620" cy="64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8"/>
              </a:lnSpc>
              <a:spcBef>
                <a:spcPct val="0"/>
              </a:spcBef>
            </a:pPr>
            <a:r>
              <a:rPr lang="en-US" sz="4808" spc="-37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Used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77256" y="4231369"/>
            <a:ext cx="7577567" cy="793519"/>
            <a:chOff x="0" y="0"/>
            <a:chExt cx="10103423" cy="105802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09171" cy="1058025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0" y="50800"/>
                    </a:moveTo>
                    <a:lnTo>
                      <a:pt x="406400" y="0"/>
                    </a:lnTo>
                    <a:lnTo>
                      <a:pt x="812800" y="50800"/>
                    </a:lnTo>
                    <a:lnTo>
                      <a:pt x="812800" y="660400"/>
                    </a:lnTo>
                    <a:lnTo>
                      <a:pt x="406400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1C9C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2225"/>
                <a:ext cx="8128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02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32749" y="187594"/>
              <a:ext cx="8570674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Cleaning &amp; Feature Engineering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77256" y="5405888"/>
            <a:ext cx="5994680" cy="793519"/>
            <a:chOff x="0" y="0"/>
            <a:chExt cx="7992907" cy="105802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09171" cy="1058025"/>
              <a:chOff x="0" y="0"/>
              <a:chExt cx="812800" cy="7112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0" y="50800"/>
                    </a:moveTo>
                    <a:lnTo>
                      <a:pt x="406400" y="0"/>
                    </a:lnTo>
                    <a:lnTo>
                      <a:pt x="812800" y="50800"/>
                    </a:lnTo>
                    <a:lnTo>
                      <a:pt x="812800" y="660400"/>
                    </a:lnTo>
                    <a:lnTo>
                      <a:pt x="406400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1C9C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2225"/>
                <a:ext cx="8128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03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457373" y="187594"/>
              <a:ext cx="653553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Model Building {MLib)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77256" y="6580407"/>
            <a:ext cx="7577567" cy="793519"/>
            <a:chOff x="0" y="0"/>
            <a:chExt cx="10103423" cy="105802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09171" cy="1058025"/>
              <a:chOff x="0" y="0"/>
              <a:chExt cx="812800" cy="711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0" y="50800"/>
                    </a:moveTo>
                    <a:lnTo>
                      <a:pt x="406400" y="0"/>
                    </a:lnTo>
                    <a:lnTo>
                      <a:pt x="812800" y="50800"/>
                    </a:lnTo>
                    <a:lnTo>
                      <a:pt x="812800" y="660400"/>
                    </a:lnTo>
                    <a:lnTo>
                      <a:pt x="406400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1C9CB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22225"/>
                <a:ext cx="8128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04</a:t>
                </a: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457373" y="187594"/>
              <a:ext cx="8646050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Evaluation &amp; Visualizations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977256" y="7745401"/>
            <a:ext cx="7577567" cy="793519"/>
            <a:chOff x="0" y="0"/>
            <a:chExt cx="10103423" cy="105802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09171" cy="1058025"/>
              <a:chOff x="0" y="0"/>
              <a:chExt cx="812800" cy="711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0" y="50800"/>
                    </a:moveTo>
                    <a:lnTo>
                      <a:pt x="406400" y="0"/>
                    </a:lnTo>
                    <a:lnTo>
                      <a:pt x="812800" y="50800"/>
                    </a:lnTo>
                    <a:lnTo>
                      <a:pt x="812800" y="660400"/>
                    </a:lnTo>
                    <a:lnTo>
                      <a:pt x="406400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1C9CB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2225"/>
                <a:ext cx="8128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05</a:t>
                </a: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457373" y="187594"/>
              <a:ext cx="8646050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Insights &amp; Recommendations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2054" y="496386"/>
            <a:ext cx="7542583" cy="80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8"/>
              </a:lnSpc>
              <a:spcBef>
                <a:spcPct val="0"/>
              </a:spcBef>
            </a:pPr>
            <a:r>
              <a:rPr lang="en-US" sz="6008" b="1" spc="-47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 Case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083362-39AC-AA98-20C1-3E5B22FA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84207"/>
              </p:ext>
            </p:extLst>
          </p:nvPr>
        </p:nvGraphicFramePr>
        <p:xfrm>
          <a:off x="533400" y="1545962"/>
          <a:ext cx="16992600" cy="7896300"/>
        </p:xfrm>
        <a:graphic>
          <a:graphicData uri="http://schemas.openxmlformats.org/drawingml/2006/table">
            <a:tbl>
              <a:tblPr/>
              <a:tblGrid>
                <a:gridCol w="4248150">
                  <a:extLst>
                    <a:ext uri="{9D8B030D-6E8A-4147-A177-3AD203B41FA5}">
                      <a16:colId xmlns:a16="http://schemas.microsoft.com/office/drawing/2014/main" val="2547314312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673898426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495860256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3150905886"/>
                    </a:ext>
                  </a:extLst>
                </a:gridCol>
              </a:tblGrid>
              <a:tr h="1181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>
                          <a:effectLst/>
                        </a:rPr>
                        <a:t>Use Case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>
                          <a:effectLst/>
                        </a:rPr>
                        <a:t>Goal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>
                          <a:effectLst/>
                        </a:rPr>
                        <a:t>Technique Used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>
                          <a:effectLst/>
                        </a:rPr>
                        <a:t>Key Result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974705"/>
                  </a:ext>
                </a:extLst>
              </a:tr>
              <a:tr h="1238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1. Box Office Success Prediction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Predict if movie will be profitable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Multi class classification evaluator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Accuracy 77%, AUC 0.85 — Popularity &amp; vote_count are key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906258"/>
                  </a:ext>
                </a:extLst>
              </a:tr>
              <a:tr h="16404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2. Audience Sentiment Analysis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Analyze review sentiment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TF-IDF + Logistic Regression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Accuracy 88%, AUC 0.95, strong correlation between sentiment &amp; success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40811"/>
                  </a:ext>
                </a:extLst>
              </a:tr>
              <a:tr h="1181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3. Trend Forecasting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Predict future movie popularity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Polynomial Regression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R² 0.67, rising trend in popularity (2010–2030)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53405"/>
                  </a:ext>
                </a:extLst>
              </a:tr>
              <a:tr h="1212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4. Viewer Engagement Prediction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Predict engagement level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Decision Tree Classifier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Accuracy 95.2%, vote_count most important (0.987)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98944"/>
                  </a:ext>
                </a:extLst>
              </a:tr>
              <a:tr h="13328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5. Content Recommendation Optimization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effectLst/>
                        </a:rPr>
                        <a:t>Group similar movies for recommendation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effectLst/>
                        </a:rPr>
                        <a:t>K-Means Clustering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effectLst/>
                        </a:rPr>
                        <a:t>4 clusters formed — Blockbusters, Niche, Average, Acclaimed</a:t>
                      </a:r>
                    </a:p>
                  </a:txBody>
                  <a:tcPr marL="59579" marR="59579" marT="29790" marB="2979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4093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EDAEE81-157E-8C34-9A63-2F6D0CF62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154622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9055" y="0"/>
            <a:ext cx="19106713" cy="3370988"/>
            <a:chOff x="0" y="0"/>
            <a:chExt cx="64202008" cy="11327130"/>
          </a:xfrm>
        </p:grpSpPr>
        <p:sp>
          <p:nvSpPr>
            <p:cNvPr id="4" name="Freeform 4"/>
            <p:cNvSpPr/>
            <p:nvPr/>
          </p:nvSpPr>
          <p:spPr>
            <a:xfrm>
              <a:off x="20320" y="-41910"/>
              <a:ext cx="64166447" cy="11394440"/>
            </a:xfrm>
            <a:custGeom>
              <a:avLst/>
              <a:gdLst/>
              <a:ahLst/>
              <a:cxnLst/>
              <a:rect l="l" t="t" r="r" b="b"/>
              <a:pathLst>
                <a:path w="64166447" h="11394440">
                  <a:moveTo>
                    <a:pt x="63532719" y="2738120"/>
                  </a:moveTo>
                  <a:lnTo>
                    <a:pt x="63535255" y="4034790"/>
                  </a:lnTo>
                  <a:lnTo>
                    <a:pt x="64160097" y="5066030"/>
                  </a:lnTo>
                  <a:lnTo>
                    <a:pt x="64163905" y="9999980"/>
                  </a:lnTo>
                  <a:cubicBezTo>
                    <a:pt x="63682576" y="10481310"/>
                    <a:pt x="63278719" y="10883899"/>
                    <a:pt x="62811355" y="11351260"/>
                  </a:cubicBezTo>
                  <a:cubicBezTo>
                    <a:pt x="62606890" y="11306810"/>
                    <a:pt x="982981" y="11394440"/>
                    <a:pt x="328931" y="11337290"/>
                  </a:cubicBezTo>
                  <a:cubicBezTo>
                    <a:pt x="181611" y="11324590"/>
                    <a:pt x="118111" y="11210290"/>
                    <a:pt x="67311" y="11123930"/>
                  </a:cubicBezTo>
                  <a:cubicBezTo>
                    <a:pt x="16511" y="11037571"/>
                    <a:pt x="1271" y="10955021"/>
                    <a:pt x="1271" y="10916921"/>
                  </a:cubicBezTo>
                  <a:lnTo>
                    <a:pt x="1271" y="543560"/>
                  </a:lnTo>
                  <a:cubicBezTo>
                    <a:pt x="0" y="273050"/>
                    <a:pt x="201930" y="57150"/>
                    <a:pt x="472440" y="57150"/>
                  </a:cubicBezTo>
                  <a:cubicBezTo>
                    <a:pt x="641350" y="86360"/>
                    <a:pt x="63594947" y="0"/>
                    <a:pt x="63817197" y="71120"/>
                  </a:cubicBezTo>
                  <a:cubicBezTo>
                    <a:pt x="64039447" y="142240"/>
                    <a:pt x="64163905" y="328930"/>
                    <a:pt x="64163905" y="533400"/>
                  </a:cubicBezTo>
                  <a:cubicBezTo>
                    <a:pt x="64163905" y="533400"/>
                    <a:pt x="64166447" y="1786890"/>
                    <a:pt x="64166447" y="1786890"/>
                  </a:cubicBezTo>
                  <a:lnTo>
                    <a:pt x="63532719" y="2738120"/>
                  </a:lnTo>
                  <a:close/>
                </a:path>
              </a:pathLst>
            </a:custGeom>
            <a:blipFill>
              <a:blip r:embed="rId3"/>
              <a:stretch>
                <a:fillRect t="-143868" b="-14386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202010" cy="11325861"/>
            </a:xfrm>
            <a:custGeom>
              <a:avLst/>
              <a:gdLst/>
              <a:ahLst/>
              <a:cxnLst/>
              <a:rect l="l" t="t" r="r" b="b"/>
              <a:pathLst>
                <a:path w="64202010" h="11325861">
                  <a:moveTo>
                    <a:pt x="63909910" y="834390"/>
                  </a:moveTo>
                  <a:lnTo>
                    <a:pt x="56790289" y="834390"/>
                  </a:lnTo>
                  <a:lnTo>
                    <a:pt x="55218025" y="293370"/>
                  </a:lnTo>
                  <a:lnTo>
                    <a:pt x="55215489" y="293370"/>
                  </a:lnTo>
                  <a:cubicBezTo>
                    <a:pt x="55215489" y="293370"/>
                    <a:pt x="8989060" y="293370"/>
                    <a:pt x="8989060" y="293370"/>
                  </a:cubicBezTo>
                  <a:lnTo>
                    <a:pt x="7414260" y="835660"/>
                  </a:lnTo>
                  <a:lnTo>
                    <a:pt x="293370" y="835660"/>
                  </a:lnTo>
                  <a:lnTo>
                    <a:pt x="293370" y="1892300"/>
                  </a:lnTo>
                  <a:lnTo>
                    <a:pt x="835660" y="2270760"/>
                  </a:lnTo>
                  <a:lnTo>
                    <a:pt x="835660" y="10494010"/>
                  </a:lnTo>
                  <a:lnTo>
                    <a:pt x="5826760" y="10494010"/>
                  </a:lnTo>
                  <a:lnTo>
                    <a:pt x="7399020" y="11035030"/>
                  </a:lnTo>
                  <a:lnTo>
                    <a:pt x="7401560" y="11035030"/>
                  </a:lnTo>
                  <a:cubicBezTo>
                    <a:pt x="7401560" y="11035030"/>
                    <a:pt x="62719917" y="11035030"/>
                    <a:pt x="62719917" y="11035030"/>
                  </a:cubicBezTo>
                  <a:lnTo>
                    <a:pt x="62848189" y="10906761"/>
                  </a:lnTo>
                  <a:cubicBezTo>
                    <a:pt x="62958675" y="10796270"/>
                    <a:pt x="63059010" y="10695939"/>
                    <a:pt x="63156796" y="10598150"/>
                  </a:cubicBezTo>
                  <a:lnTo>
                    <a:pt x="63370160" y="10386060"/>
                  </a:lnTo>
                  <a:lnTo>
                    <a:pt x="63370160" y="4207510"/>
                  </a:lnTo>
                  <a:lnTo>
                    <a:pt x="63285067" y="4066540"/>
                  </a:lnTo>
                  <a:lnTo>
                    <a:pt x="63285067" y="2614930"/>
                  </a:lnTo>
                  <a:lnTo>
                    <a:pt x="63912446" y="1678940"/>
                  </a:lnTo>
                  <a:lnTo>
                    <a:pt x="63912446" y="835660"/>
                  </a:lnTo>
                  <a:close/>
                  <a:moveTo>
                    <a:pt x="63871810" y="1666240"/>
                  </a:moveTo>
                  <a:lnTo>
                    <a:pt x="63244425" y="2602230"/>
                  </a:lnTo>
                  <a:lnTo>
                    <a:pt x="63244425" y="4076700"/>
                  </a:lnTo>
                  <a:lnTo>
                    <a:pt x="63329517" y="4217670"/>
                  </a:lnTo>
                  <a:lnTo>
                    <a:pt x="63329517" y="10369550"/>
                  </a:lnTo>
                  <a:lnTo>
                    <a:pt x="63127589" y="10571480"/>
                  </a:lnTo>
                  <a:cubicBezTo>
                    <a:pt x="63029796" y="10669270"/>
                    <a:pt x="62929467" y="10769600"/>
                    <a:pt x="62818975" y="10880091"/>
                  </a:cubicBezTo>
                  <a:lnTo>
                    <a:pt x="62702139" y="10996930"/>
                  </a:lnTo>
                  <a:lnTo>
                    <a:pt x="7406640" y="10996930"/>
                  </a:lnTo>
                  <a:lnTo>
                    <a:pt x="5834380" y="10455911"/>
                  </a:lnTo>
                  <a:lnTo>
                    <a:pt x="5831840" y="10455911"/>
                  </a:lnTo>
                  <a:cubicBezTo>
                    <a:pt x="5831840" y="10455911"/>
                    <a:pt x="872490" y="10455911"/>
                    <a:pt x="872490" y="10455911"/>
                  </a:cubicBezTo>
                  <a:lnTo>
                    <a:pt x="872490" y="2249170"/>
                  </a:lnTo>
                  <a:lnTo>
                    <a:pt x="330200" y="1870710"/>
                  </a:lnTo>
                  <a:lnTo>
                    <a:pt x="330200" y="872490"/>
                  </a:lnTo>
                  <a:lnTo>
                    <a:pt x="7418070" y="872490"/>
                  </a:lnTo>
                  <a:lnTo>
                    <a:pt x="8992870" y="330200"/>
                  </a:lnTo>
                  <a:lnTo>
                    <a:pt x="55206596" y="330200"/>
                  </a:lnTo>
                  <a:lnTo>
                    <a:pt x="56778860" y="871220"/>
                  </a:lnTo>
                  <a:lnTo>
                    <a:pt x="56781396" y="871220"/>
                  </a:lnTo>
                  <a:cubicBezTo>
                    <a:pt x="56781396" y="871220"/>
                    <a:pt x="63870539" y="871220"/>
                    <a:pt x="63870539" y="871220"/>
                  </a:cubicBezTo>
                  <a:lnTo>
                    <a:pt x="63870539" y="1664970"/>
                  </a:lnTo>
                  <a:close/>
                  <a:moveTo>
                    <a:pt x="64202010" y="1766570"/>
                  </a:moveTo>
                  <a:lnTo>
                    <a:pt x="64202010" y="490220"/>
                  </a:lnTo>
                  <a:cubicBezTo>
                    <a:pt x="64202010" y="285750"/>
                    <a:pt x="64072467" y="100330"/>
                    <a:pt x="63880696" y="30480"/>
                  </a:cubicBezTo>
                  <a:cubicBezTo>
                    <a:pt x="63827360" y="10160"/>
                    <a:pt x="63770210" y="1270"/>
                    <a:pt x="63711789" y="1270"/>
                  </a:cubicBezTo>
                  <a:lnTo>
                    <a:pt x="9987280" y="1270"/>
                  </a:lnTo>
                  <a:lnTo>
                    <a:pt x="490220" y="1270"/>
                  </a:lnTo>
                  <a:cubicBezTo>
                    <a:pt x="219710" y="0"/>
                    <a:pt x="0" y="219710"/>
                    <a:pt x="0" y="490220"/>
                  </a:cubicBezTo>
                  <a:lnTo>
                    <a:pt x="0" y="1640840"/>
                  </a:lnTo>
                  <a:lnTo>
                    <a:pt x="0" y="10888980"/>
                  </a:lnTo>
                  <a:lnTo>
                    <a:pt x="2540" y="10888980"/>
                  </a:lnTo>
                  <a:cubicBezTo>
                    <a:pt x="17780" y="11032491"/>
                    <a:pt x="95250" y="11160761"/>
                    <a:pt x="215900" y="11243311"/>
                  </a:cubicBezTo>
                  <a:lnTo>
                    <a:pt x="219710" y="11245850"/>
                  </a:lnTo>
                  <a:cubicBezTo>
                    <a:pt x="240030" y="11259820"/>
                    <a:pt x="261620" y="11271250"/>
                    <a:pt x="284480" y="11281411"/>
                  </a:cubicBezTo>
                  <a:cubicBezTo>
                    <a:pt x="349250" y="11310620"/>
                    <a:pt x="417830" y="11325861"/>
                    <a:pt x="488950" y="11325861"/>
                  </a:cubicBezTo>
                  <a:lnTo>
                    <a:pt x="62839296" y="11325861"/>
                  </a:lnTo>
                  <a:lnTo>
                    <a:pt x="63038689" y="11126470"/>
                  </a:lnTo>
                  <a:cubicBezTo>
                    <a:pt x="63154260" y="11010900"/>
                    <a:pt x="63259667" y="10905491"/>
                    <a:pt x="63361267" y="10803891"/>
                  </a:cubicBezTo>
                  <a:lnTo>
                    <a:pt x="63459060" y="10706100"/>
                  </a:lnTo>
                  <a:cubicBezTo>
                    <a:pt x="63653367" y="10511790"/>
                    <a:pt x="63842596" y="10322560"/>
                    <a:pt x="64076281" y="10088880"/>
                  </a:cubicBezTo>
                  <a:lnTo>
                    <a:pt x="64202010" y="9963150"/>
                  </a:lnTo>
                  <a:lnTo>
                    <a:pt x="64202010" y="5021580"/>
                  </a:lnTo>
                  <a:lnTo>
                    <a:pt x="63574631" y="3983990"/>
                  </a:lnTo>
                  <a:lnTo>
                    <a:pt x="63574631" y="2702560"/>
                  </a:lnTo>
                  <a:lnTo>
                    <a:pt x="64202010" y="1766570"/>
                  </a:lnTo>
                  <a:close/>
                  <a:moveTo>
                    <a:pt x="64165175" y="5031740"/>
                  </a:moveTo>
                  <a:lnTo>
                    <a:pt x="64165175" y="9947911"/>
                  </a:lnTo>
                  <a:lnTo>
                    <a:pt x="64050875" y="10062211"/>
                  </a:lnTo>
                  <a:cubicBezTo>
                    <a:pt x="63818467" y="10294620"/>
                    <a:pt x="63629239" y="10485120"/>
                    <a:pt x="63433660" y="10679430"/>
                  </a:cubicBezTo>
                  <a:lnTo>
                    <a:pt x="63335867" y="10777221"/>
                  </a:lnTo>
                  <a:cubicBezTo>
                    <a:pt x="63234267" y="10878821"/>
                    <a:pt x="63128860" y="10984230"/>
                    <a:pt x="63013289" y="11099800"/>
                  </a:cubicBezTo>
                  <a:lnTo>
                    <a:pt x="62825325" y="11287761"/>
                  </a:lnTo>
                  <a:lnTo>
                    <a:pt x="490220" y="11287761"/>
                  </a:lnTo>
                  <a:cubicBezTo>
                    <a:pt x="424180" y="11287761"/>
                    <a:pt x="360680" y="11273791"/>
                    <a:pt x="300990" y="11245850"/>
                  </a:cubicBezTo>
                  <a:cubicBezTo>
                    <a:pt x="280670" y="11235691"/>
                    <a:pt x="260350" y="11225530"/>
                    <a:pt x="241300" y="11212830"/>
                  </a:cubicBezTo>
                  <a:lnTo>
                    <a:pt x="237490" y="11210291"/>
                  </a:lnTo>
                  <a:cubicBezTo>
                    <a:pt x="121920" y="11131550"/>
                    <a:pt x="49530" y="11007091"/>
                    <a:pt x="39370" y="10867391"/>
                  </a:cubicBezTo>
                  <a:lnTo>
                    <a:pt x="39370" y="10849611"/>
                  </a:lnTo>
                  <a:lnTo>
                    <a:pt x="38100" y="10849611"/>
                  </a:lnTo>
                  <a:lnTo>
                    <a:pt x="38100" y="1711960"/>
                  </a:lnTo>
                  <a:cubicBezTo>
                    <a:pt x="38100" y="1711960"/>
                    <a:pt x="38100" y="490220"/>
                    <a:pt x="38100" y="490220"/>
                  </a:cubicBezTo>
                  <a:cubicBezTo>
                    <a:pt x="38100" y="241300"/>
                    <a:pt x="241300" y="38100"/>
                    <a:pt x="490220" y="38100"/>
                  </a:cubicBezTo>
                  <a:lnTo>
                    <a:pt x="9697720" y="38100"/>
                  </a:lnTo>
                  <a:cubicBezTo>
                    <a:pt x="9697720" y="38100"/>
                    <a:pt x="63713060" y="38100"/>
                    <a:pt x="63713060" y="38100"/>
                  </a:cubicBezTo>
                  <a:cubicBezTo>
                    <a:pt x="63766396" y="38100"/>
                    <a:pt x="63818467" y="46990"/>
                    <a:pt x="63867996" y="66040"/>
                  </a:cubicBezTo>
                  <a:cubicBezTo>
                    <a:pt x="64045796" y="130810"/>
                    <a:pt x="64163910" y="300990"/>
                    <a:pt x="64163910" y="490220"/>
                  </a:cubicBezTo>
                  <a:lnTo>
                    <a:pt x="64163910" y="1755140"/>
                  </a:lnTo>
                  <a:lnTo>
                    <a:pt x="63536525" y="2691130"/>
                  </a:lnTo>
                  <a:lnTo>
                    <a:pt x="63536525" y="3995420"/>
                  </a:lnTo>
                  <a:lnTo>
                    <a:pt x="64163910" y="5033010"/>
                  </a:lnTo>
                  <a:close/>
                </a:path>
              </a:pathLst>
            </a:custGeom>
            <a:solidFill>
              <a:srgbClr val="F0F89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5925" y="3612077"/>
            <a:ext cx="5490209" cy="63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08"/>
              </a:lnSpc>
              <a:spcBef>
                <a:spcPct val="0"/>
              </a:spcBef>
            </a:pPr>
            <a:r>
              <a:rPr lang="en-US" sz="4708" spc="-37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 &amp;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169386" y="4356902"/>
            <a:ext cx="3376741" cy="2267656"/>
            <a:chOff x="0" y="0"/>
            <a:chExt cx="889347" cy="5972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9347" cy="597243"/>
            </a:xfrm>
            <a:custGeom>
              <a:avLst/>
              <a:gdLst/>
              <a:ahLst/>
              <a:cxnLst/>
              <a:rect l="l" t="t" r="r" b="b"/>
              <a:pathLst>
                <a:path w="889347" h="597243">
                  <a:moveTo>
                    <a:pt x="0" y="0"/>
                  </a:moveTo>
                  <a:lnTo>
                    <a:pt x="889347" y="0"/>
                  </a:lnTo>
                  <a:lnTo>
                    <a:pt x="889347" y="597243"/>
                  </a:lnTo>
                  <a:lnTo>
                    <a:pt x="0" y="597243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89347" cy="644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9682" y="4356902"/>
            <a:ext cx="3786304" cy="2267656"/>
            <a:chOff x="0" y="0"/>
            <a:chExt cx="997216" cy="5972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7216" cy="597243"/>
            </a:xfrm>
            <a:custGeom>
              <a:avLst/>
              <a:gdLst/>
              <a:ahLst/>
              <a:cxnLst/>
              <a:rect l="l" t="t" r="r" b="b"/>
              <a:pathLst>
                <a:path w="997216" h="597243">
                  <a:moveTo>
                    <a:pt x="0" y="0"/>
                  </a:moveTo>
                  <a:lnTo>
                    <a:pt x="997216" y="0"/>
                  </a:lnTo>
                  <a:lnTo>
                    <a:pt x="997216" y="597243"/>
                  </a:lnTo>
                  <a:lnTo>
                    <a:pt x="0" y="597243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97216" cy="644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5925" y="4356902"/>
            <a:ext cx="3296660" cy="2267656"/>
            <a:chOff x="0" y="0"/>
            <a:chExt cx="868256" cy="5972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8256" cy="597243"/>
            </a:xfrm>
            <a:custGeom>
              <a:avLst/>
              <a:gdLst/>
              <a:ahLst/>
              <a:cxnLst/>
              <a:rect l="l" t="t" r="r" b="b"/>
              <a:pathLst>
                <a:path w="868256" h="597243">
                  <a:moveTo>
                    <a:pt x="0" y="0"/>
                  </a:moveTo>
                  <a:lnTo>
                    <a:pt x="868256" y="0"/>
                  </a:lnTo>
                  <a:lnTo>
                    <a:pt x="868256" y="597243"/>
                  </a:lnTo>
                  <a:lnTo>
                    <a:pt x="0" y="597243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68256" cy="644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95986" y="4390777"/>
            <a:ext cx="3320296" cy="2267656"/>
            <a:chOff x="0" y="0"/>
            <a:chExt cx="874481" cy="5972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4481" cy="597243"/>
            </a:xfrm>
            <a:custGeom>
              <a:avLst/>
              <a:gdLst/>
              <a:ahLst/>
              <a:cxnLst/>
              <a:rect l="l" t="t" r="r" b="b"/>
              <a:pathLst>
                <a:path w="874481" h="597243">
                  <a:moveTo>
                    <a:pt x="0" y="0"/>
                  </a:moveTo>
                  <a:lnTo>
                    <a:pt x="874481" y="0"/>
                  </a:lnTo>
                  <a:lnTo>
                    <a:pt x="874481" y="597243"/>
                  </a:lnTo>
                  <a:lnTo>
                    <a:pt x="0" y="597243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74481" cy="644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31455" y="4455835"/>
            <a:ext cx="2845145" cy="1906865"/>
            <a:chOff x="0" y="-104775"/>
            <a:chExt cx="3895127" cy="327032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265882"/>
              <a:ext cx="3895127" cy="1899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3"/>
                </a:lnSpc>
                <a:spcBef>
                  <a:spcPct val="0"/>
                </a:spcBef>
              </a:pPr>
              <a:r>
                <a:rPr lang="en-US" sz="2052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Box Office Prediction</a:t>
              </a:r>
            </a:p>
            <a:p>
              <a:pPr algn="ctr">
                <a:lnSpc>
                  <a:spcPts val="2730"/>
                </a:lnSpc>
                <a:spcBef>
                  <a:spcPct val="0"/>
                </a:spcBef>
              </a:pPr>
              <a:r>
                <a:rPr lang="en-US" sz="1950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Accuracy with AUC 0.85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9319" y="-104775"/>
              <a:ext cx="2810470" cy="120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85"/>
                </a:lnSpc>
                <a:spcBef>
                  <a:spcPct val="0"/>
                </a:spcBef>
              </a:pPr>
              <a:r>
                <a:rPr lang="en-US" sz="541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0.74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33581" y="4482962"/>
            <a:ext cx="3068401" cy="2083285"/>
            <a:chOff x="0" y="0"/>
            <a:chExt cx="4091202" cy="277771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343663"/>
              <a:ext cx="4091202" cy="143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3"/>
                </a:lnSpc>
                <a:spcBef>
                  <a:spcPct val="0"/>
                </a:spcBef>
              </a:pPr>
              <a:r>
                <a:rPr lang="en-US" sz="215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Sentiment Analysis</a:t>
              </a:r>
            </a:p>
            <a:p>
              <a:pPr algn="ctr">
                <a:lnSpc>
                  <a:spcPts val="2872"/>
                </a:lnSpc>
                <a:spcBef>
                  <a:spcPct val="0"/>
                </a:spcBef>
              </a:pPr>
              <a:r>
                <a:rPr lang="en-US" sz="205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Accuracy with AUC 0.95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67344" y="-114300"/>
              <a:ext cx="2956513" cy="126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0.88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63982" y="4482962"/>
            <a:ext cx="3548179" cy="2083285"/>
            <a:chOff x="0" y="0"/>
            <a:chExt cx="4730905" cy="277771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343663"/>
              <a:ext cx="4730905" cy="143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3"/>
                </a:lnSpc>
                <a:spcBef>
                  <a:spcPct val="0"/>
                </a:spcBef>
              </a:pPr>
              <a:r>
                <a:rPr lang="en-US" sz="215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Engagement Prediction</a:t>
              </a:r>
            </a:p>
            <a:p>
              <a:pPr algn="ctr">
                <a:lnSpc>
                  <a:spcPts val="2872"/>
                </a:lnSpc>
                <a:spcBef>
                  <a:spcPct val="0"/>
                </a:spcBef>
              </a:pPr>
              <a:r>
                <a:rPr lang="en-US" sz="205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Accuracy using Decision Tree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56055" y="-114300"/>
              <a:ext cx="3418796" cy="126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0.95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83686" y="4356902"/>
            <a:ext cx="3068401" cy="2083285"/>
            <a:chOff x="0" y="0"/>
            <a:chExt cx="4091202" cy="277771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343663"/>
              <a:ext cx="4091202" cy="143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3"/>
                </a:lnSpc>
                <a:spcBef>
                  <a:spcPct val="0"/>
                </a:spcBef>
              </a:pPr>
              <a:r>
                <a:rPr lang="en-US" sz="215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Content Clusters</a:t>
              </a:r>
            </a:p>
            <a:p>
              <a:pPr algn="ctr">
                <a:lnSpc>
                  <a:spcPts val="2872"/>
                </a:lnSpc>
                <a:spcBef>
                  <a:spcPct val="0"/>
                </a:spcBef>
              </a:pPr>
              <a:r>
                <a:rPr lang="en-US" sz="205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Groups for Recommendations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67344" y="-114300"/>
              <a:ext cx="2956513" cy="1267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81057" y="6963232"/>
            <a:ext cx="6921171" cy="58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08"/>
              </a:lnSpc>
              <a:spcBef>
                <a:spcPct val="0"/>
              </a:spcBef>
            </a:pPr>
            <a:r>
              <a:rPr lang="en-US" sz="4308" spc="-34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Findings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057" y="7634638"/>
            <a:ext cx="17207887" cy="215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3"/>
              </a:lnSpc>
              <a:spcBef>
                <a:spcPct val="0"/>
              </a:spcBef>
            </a:pPr>
            <a:r>
              <a:rPr lang="en-US" sz="3303" b="1">
                <a:solidFill>
                  <a:srgbClr val="000000"/>
                </a:solidFill>
                <a:latin typeface="Asangha Bold"/>
                <a:ea typeface="Asangha Bold"/>
                <a:cs typeface="Asangha Bold"/>
                <a:sym typeface="Asangha Bold"/>
              </a:rPr>
              <a:t>Popularity &amp; audience votes </a:t>
            </a:r>
            <a:r>
              <a:rPr lang="en-US" sz="3303">
                <a:solidFill>
                  <a:srgbClr val="000000"/>
                </a:solidFill>
                <a:latin typeface="Asangha"/>
                <a:ea typeface="Asangha"/>
                <a:cs typeface="Asangha"/>
                <a:sym typeface="Asangha"/>
              </a:rPr>
              <a:t>strongly influence both success and engagement</a:t>
            </a:r>
          </a:p>
          <a:p>
            <a:pPr algn="l">
              <a:lnSpc>
                <a:spcPts val="4293"/>
              </a:lnSpc>
              <a:spcBef>
                <a:spcPct val="0"/>
              </a:spcBef>
            </a:pPr>
            <a:r>
              <a:rPr lang="en-US" sz="3303" b="1">
                <a:solidFill>
                  <a:srgbClr val="000000"/>
                </a:solidFill>
                <a:latin typeface="Asangha Bold"/>
                <a:ea typeface="Asangha Bold"/>
                <a:cs typeface="Asangha Bold"/>
                <a:sym typeface="Asangha Bold"/>
              </a:rPr>
              <a:t>Positive sentiments</a:t>
            </a:r>
            <a:r>
              <a:rPr lang="en-US" sz="3303">
                <a:solidFill>
                  <a:srgbClr val="000000"/>
                </a:solidFill>
                <a:latin typeface="Asangha"/>
                <a:ea typeface="Asangha"/>
                <a:cs typeface="Asangha"/>
                <a:sym typeface="Asangha"/>
              </a:rPr>
              <a:t> from IMDB reviews align with higher ratings</a:t>
            </a:r>
          </a:p>
          <a:p>
            <a:pPr algn="l">
              <a:lnSpc>
                <a:spcPts val="4293"/>
              </a:lnSpc>
              <a:spcBef>
                <a:spcPct val="0"/>
              </a:spcBef>
            </a:pPr>
            <a:r>
              <a:rPr lang="en-US" sz="3303" b="1">
                <a:solidFill>
                  <a:srgbClr val="000000"/>
                </a:solidFill>
                <a:latin typeface="Asangha Bold"/>
                <a:ea typeface="Asangha Bold"/>
                <a:cs typeface="Asangha Bold"/>
                <a:sym typeface="Asangha Bold"/>
              </a:rPr>
              <a:t>Trend forecast</a:t>
            </a:r>
            <a:r>
              <a:rPr lang="en-US" sz="3303">
                <a:solidFill>
                  <a:srgbClr val="000000"/>
                </a:solidFill>
                <a:latin typeface="Asangha"/>
                <a:ea typeface="Asangha"/>
                <a:cs typeface="Asangha"/>
                <a:sym typeface="Asangha"/>
              </a:rPr>
              <a:t> shows continued audience growth due to streaming adoption</a:t>
            </a:r>
          </a:p>
          <a:p>
            <a:pPr algn="l">
              <a:lnSpc>
                <a:spcPts val="4293"/>
              </a:lnSpc>
              <a:spcBef>
                <a:spcPct val="0"/>
              </a:spcBef>
            </a:pPr>
            <a:r>
              <a:rPr lang="en-US" sz="3303" b="1">
                <a:solidFill>
                  <a:srgbClr val="000000"/>
                </a:solidFill>
                <a:latin typeface="Asangha Bold"/>
                <a:ea typeface="Asangha Bold"/>
                <a:cs typeface="Asangha Bold"/>
                <a:sym typeface="Asangha Bold"/>
              </a:rPr>
              <a:t>K-Means clustering</a:t>
            </a:r>
            <a:r>
              <a:rPr lang="en-US" sz="3303">
                <a:solidFill>
                  <a:srgbClr val="000000"/>
                </a:solidFill>
                <a:latin typeface="Asangha"/>
                <a:ea typeface="Asangha"/>
                <a:cs typeface="Asangha"/>
                <a:sym typeface="Asangha"/>
              </a:rPr>
              <a:t> enables personalized movie recommendations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526" y="327660"/>
            <a:ext cx="14154856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Future Scope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1526" y="1864740"/>
            <a:ext cx="5120137" cy="7883878"/>
            <a:chOff x="0" y="0"/>
            <a:chExt cx="1348514" cy="20764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8514" cy="2076412"/>
            </a:xfrm>
            <a:custGeom>
              <a:avLst/>
              <a:gdLst/>
              <a:ahLst/>
              <a:cxnLst/>
              <a:rect l="l" t="t" r="r" b="b"/>
              <a:pathLst>
                <a:path w="1348514" h="2076412">
                  <a:moveTo>
                    <a:pt x="0" y="0"/>
                  </a:moveTo>
                  <a:lnTo>
                    <a:pt x="1348514" y="0"/>
                  </a:lnTo>
                  <a:lnTo>
                    <a:pt x="1348514" y="2076412"/>
                  </a:lnTo>
                  <a:lnTo>
                    <a:pt x="0" y="2076412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48514" cy="212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5817" y="2177018"/>
            <a:ext cx="4698740" cy="761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Demonstrated 5 Big Data applications in Media &amp; Entertainment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Spark MLlib for classification, clustering, and trend analysis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Achieved strong predictive accuracy and valuable audience insights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Built foundation for AI-driven content strategy in streaming platforms</a:t>
            </a:r>
          </a:p>
          <a:p>
            <a:pPr marL="0" lvl="0" indent="0" algn="l">
              <a:lnSpc>
                <a:spcPts val="350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132781" y="1864740"/>
            <a:ext cx="5120137" cy="7883878"/>
            <a:chOff x="0" y="0"/>
            <a:chExt cx="1348514" cy="20764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8514" cy="2076412"/>
            </a:xfrm>
            <a:custGeom>
              <a:avLst/>
              <a:gdLst/>
              <a:ahLst/>
              <a:cxnLst/>
              <a:rect l="l" t="t" r="r" b="b"/>
              <a:pathLst>
                <a:path w="1348514" h="2076412">
                  <a:moveTo>
                    <a:pt x="0" y="0"/>
                  </a:moveTo>
                  <a:lnTo>
                    <a:pt x="1348514" y="0"/>
                  </a:lnTo>
                  <a:lnTo>
                    <a:pt x="1348514" y="2076412"/>
                  </a:lnTo>
                  <a:lnTo>
                    <a:pt x="0" y="2076412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8514" cy="212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87607" y="1864740"/>
            <a:ext cx="5571693" cy="7883878"/>
            <a:chOff x="0" y="0"/>
            <a:chExt cx="1467442" cy="2076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7442" cy="2076412"/>
            </a:xfrm>
            <a:custGeom>
              <a:avLst/>
              <a:gdLst/>
              <a:ahLst/>
              <a:cxnLst/>
              <a:rect l="l" t="t" r="r" b="b"/>
              <a:pathLst>
                <a:path w="1467442" h="2076412">
                  <a:moveTo>
                    <a:pt x="0" y="0"/>
                  </a:moveTo>
                  <a:lnTo>
                    <a:pt x="1467442" y="0"/>
                  </a:lnTo>
                  <a:lnTo>
                    <a:pt x="1467442" y="2076412"/>
                  </a:lnTo>
                  <a:lnTo>
                    <a:pt x="0" y="2076412"/>
                  </a:lnTo>
                  <a:close/>
                </a:path>
              </a:pathLst>
            </a:custGeom>
            <a:solidFill>
              <a:srgbClr val="EF6262">
                <a:alpha val="4706"/>
              </a:srgbClr>
            </a:solidFill>
            <a:ln w="38100" cap="sq">
              <a:solidFill>
                <a:srgbClr val="000000">
                  <a:alpha val="470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67442" cy="212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485153" y="2287826"/>
            <a:ext cx="4164595" cy="70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Business Impact</a:t>
            </a:r>
          </a:p>
          <a:p>
            <a:pPr algn="l">
              <a:lnSpc>
                <a:spcPts val="3379"/>
              </a:lnSpc>
            </a:pPr>
            <a:r>
              <a:rPr lang="en-US" sz="2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Pre-Release Success</a:t>
            </a: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Predict movie success before launch</a:t>
            </a:r>
          </a:p>
          <a:p>
            <a:pPr algn="l">
              <a:lnSpc>
                <a:spcPts val="3379"/>
              </a:lnSpc>
            </a:pPr>
            <a:r>
              <a:rPr lang="en-US" sz="2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Analysis</a:t>
            </a: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Analyze audience mood instantly</a:t>
            </a:r>
          </a:p>
          <a:p>
            <a:pPr algn="l">
              <a:lnSpc>
                <a:spcPts val="3379"/>
              </a:lnSpc>
            </a:pPr>
            <a:r>
              <a:rPr lang="en-US" sz="2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Trend Forecasting</a:t>
            </a: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Forecast industry growth patterns</a:t>
            </a:r>
          </a:p>
          <a:p>
            <a:pPr algn="l">
              <a:lnSpc>
                <a:spcPts val="3379"/>
              </a:lnSpc>
            </a:pPr>
            <a:r>
              <a:rPr lang="en-US" sz="2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Content Strategy</a:t>
            </a: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Recommend similar content for retention</a:t>
            </a:r>
          </a:p>
          <a:p>
            <a:pPr marL="0" lvl="0" indent="0" algn="l">
              <a:lnSpc>
                <a:spcPts val="337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00619" y="2177018"/>
            <a:ext cx="5039483" cy="778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Future </a:t>
            </a:r>
            <a:r>
              <a:rPr lang="en-US" sz="36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Enhancmenets</a:t>
            </a:r>
            <a:endParaRPr lang="en-US" sz="3699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3509"/>
              </a:lnSpc>
            </a:pPr>
            <a:r>
              <a:rPr lang="en-US" sz="26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Data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Integrate Netflix/Twitter APIs for live streaming data</a:t>
            </a:r>
          </a:p>
          <a:p>
            <a:pPr algn="l">
              <a:lnSpc>
                <a:spcPts val="3509"/>
              </a:lnSpc>
            </a:pPr>
            <a:r>
              <a:rPr lang="en-US" sz="26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Deep Learning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 LSTM models for advanced forecasting</a:t>
            </a:r>
          </a:p>
          <a:p>
            <a:pPr algn="l">
              <a:lnSpc>
                <a:spcPts val="3509"/>
              </a:lnSpc>
            </a:pPr>
            <a:r>
              <a:rPr lang="en-US" sz="26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 Interface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 real-time visualization platform</a:t>
            </a:r>
          </a:p>
          <a:p>
            <a:pPr algn="l">
              <a:lnSpc>
                <a:spcPts val="3509"/>
              </a:lnSpc>
            </a:pPr>
            <a:r>
              <a:rPr lang="en-US" sz="26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Multi-Language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Expand to multi-language sentiment models</a:t>
            </a:r>
          </a:p>
          <a:p>
            <a:pPr marL="0" lvl="0" indent="0" algn="l">
              <a:lnSpc>
                <a:spcPts val="3509"/>
              </a:lnSpc>
              <a:spcBef>
                <a:spcPct val="0"/>
              </a:spcBef>
            </a:pPr>
            <a:endParaRPr lang="en-US" sz="26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496</Words>
  <Application>Microsoft Office PowerPoint</Application>
  <PresentationFormat>Custom</PresentationFormat>
  <Paragraphs>104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Arial</vt:lpstr>
      <vt:lpstr>League Spartan</vt:lpstr>
      <vt:lpstr>Garet</vt:lpstr>
      <vt:lpstr>Asangha Bold</vt:lpstr>
      <vt:lpstr>Garet Bold</vt:lpstr>
      <vt:lpstr>Archivo Black</vt:lpstr>
      <vt:lpstr>Asangha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Basic Presentation Template</dc:title>
  <cp:lastModifiedBy>yashika saini</cp:lastModifiedBy>
  <cp:revision>2</cp:revision>
  <dcterms:created xsi:type="dcterms:W3CDTF">2006-08-16T00:00:00Z</dcterms:created>
  <dcterms:modified xsi:type="dcterms:W3CDTF">2025-11-11T14:17:23Z</dcterms:modified>
  <dc:identifier>DAG4UVAm13g</dc:identifier>
</cp:coreProperties>
</file>